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97" r:id="rId6"/>
    <p:sldId id="298" r:id="rId7"/>
    <p:sldId id="300" r:id="rId8"/>
    <p:sldId id="292" r:id="rId9"/>
    <p:sldId id="282" r:id="rId10"/>
    <p:sldId id="264" r:id="rId11"/>
    <p:sldId id="265" r:id="rId12"/>
  </p:sldIdLst>
  <p:sldSz cx="18288000" cy="10287000"/>
  <p:notesSz cx="6858000" cy="9144000"/>
  <p:embeddedFontLst>
    <p:embeddedFont>
      <p:font typeface="M Plus Rounded Black" panose="020B0600070205080204" charset="-128"/>
      <p:regular r:id="rId14"/>
    </p:embeddedFont>
    <p:embeddedFont>
      <p:font typeface="UDデジタル教科書体NPL Bold" panose="020B0600070205080204" charset="-128"/>
      <p:regular r:id="rId15"/>
    </p:embeddedFont>
    <p:embeddedFont>
      <p:font typeface="游ゴシック" panose="020B0400000000000000" pitchFamily="50" charset="-128"/>
      <p:regular r:id="rId16"/>
      <p:bold r:id="rId17"/>
    </p:embeddedFont>
    <p:embeddedFont>
      <p:font typeface="Abundant Harvest ほうねん"/>
      <p:regular r:id="rId18"/>
    </p:embeddedFont>
    <p:embeddedFont>
      <p:font typeface="KG Primary Penmanship" panose="020B0600070205080204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7B9"/>
    <a:srgbClr val="FFFF99"/>
    <a:srgbClr val="FF9999"/>
    <a:srgbClr val="F282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68" autoAdjust="0"/>
    <p:restoredTop sz="94622" autoAdjust="0"/>
  </p:normalViewPr>
  <p:slideViewPr>
    <p:cSldViewPr>
      <p:cViewPr>
        <p:scale>
          <a:sx n="50" d="100"/>
          <a:sy n="50" d="100"/>
        </p:scale>
        <p:origin x="221" y="11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3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2195CE-5201-44E7-85FE-1FCBC1174268}" type="datetimeFigureOut">
              <a:rPr kumimoji="1" lang="ja-JP" altLang="en-US" smtClean="0"/>
              <a:t>2025/1/11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07BA33-4B9B-442E-BD16-122BD97A92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0015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07BA33-4B9B-442E-BD16-122BD97A920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973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95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6345C98-E32C-29CA-D6CC-D06D236BDC4A}"/>
              </a:ext>
            </a:extLst>
          </p:cNvPr>
          <p:cNvSpPr/>
          <p:nvPr/>
        </p:nvSpPr>
        <p:spPr>
          <a:xfrm>
            <a:off x="857845" y="941735"/>
            <a:ext cx="16572310" cy="2418949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TextBox 10"/>
          <p:cNvSpPr txBox="1"/>
          <p:nvPr/>
        </p:nvSpPr>
        <p:spPr>
          <a:xfrm>
            <a:off x="1381029" y="1433837"/>
            <a:ext cx="16572310" cy="14347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830"/>
              </a:lnSpc>
            </a:pPr>
            <a:r>
              <a:rPr lang="en-US" sz="10314" spc="206" dirty="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DIFFERENT SHAPES OF LETTERS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832318" y="4987519"/>
            <a:ext cx="13483882" cy="25744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0115"/>
              </a:lnSpc>
              <a:spcBef>
                <a:spcPct val="0"/>
              </a:spcBef>
            </a:pPr>
            <a:r>
              <a:rPr lang="en-US" sz="8000" dirty="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Did you know that letters can have many different shapes?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67DF887-C151-9CEA-21CA-479D9D2F50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7400" y="5238440"/>
            <a:ext cx="4288180" cy="407678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8"/>
          <p:cNvSpPr txBox="1"/>
          <p:nvPr/>
        </p:nvSpPr>
        <p:spPr>
          <a:xfrm>
            <a:off x="2956702" y="780655"/>
            <a:ext cx="12374595" cy="19983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70"/>
              </a:lnSpc>
            </a:pPr>
            <a:r>
              <a:rPr lang="en-US" sz="7400" spc="148" dirty="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When you write in your notebook, use the letter on the right.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D2D4602-01FB-883D-8E7C-CEBCD326B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4600" y="5417398"/>
            <a:ext cx="4480948" cy="4869602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6C1CE14A-FB9B-4DE4-F938-9BDE795816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3375" y="2628900"/>
            <a:ext cx="5314644" cy="6265845"/>
          </a:xfrm>
          <a:prstGeom prst="rect">
            <a:avLst/>
          </a:prstGeom>
        </p:spPr>
      </p:pic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3B536F2F-5F4B-82D6-FA8B-5AC4B0EE8D6E}"/>
              </a:ext>
            </a:extLst>
          </p:cNvPr>
          <p:cNvGrpSpPr/>
          <p:nvPr/>
        </p:nvGrpSpPr>
        <p:grpSpPr>
          <a:xfrm>
            <a:off x="6517458" y="2966657"/>
            <a:ext cx="8025843" cy="6071941"/>
            <a:chOff x="6517458" y="2966657"/>
            <a:chExt cx="8025843" cy="6071941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1C4BA1CA-8BB4-D2E9-62F5-1D51ABB2F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17458" y="3277783"/>
              <a:ext cx="3151280" cy="5449691"/>
            </a:xfrm>
            <a:prstGeom prst="rect">
              <a:avLst/>
            </a:prstGeom>
          </p:spPr>
        </p:pic>
        <p:pic>
          <p:nvPicPr>
            <p:cNvPr id="17" name="図 16">
              <a:extLst>
                <a:ext uri="{FF2B5EF4-FFF2-40B4-BE49-F238E27FC236}">
                  <a16:creationId xmlns:a16="http://schemas.microsoft.com/office/drawing/2014/main" id="{ED488E97-1CBD-1EEA-B561-CFCBF4B4C9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61647" y="2966657"/>
              <a:ext cx="4781654" cy="607194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/>
          <p:cNvSpPr txBox="1"/>
          <p:nvPr/>
        </p:nvSpPr>
        <p:spPr>
          <a:xfrm>
            <a:off x="9159121" y="1298347"/>
            <a:ext cx="9525" cy="1045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99"/>
              </a:lnSpc>
              <a:spcBef>
                <a:spcPct val="0"/>
              </a:spcBef>
            </a:pPr>
            <a:endParaRPr/>
          </a:p>
        </p:txBody>
      </p:sp>
      <p:sp>
        <p:nvSpPr>
          <p:cNvPr id="17" name="TextBox 17"/>
          <p:cNvSpPr txBox="1"/>
          <p:nvPr/>
        </p:nvSpPr>
        <p:spPr>
          <a:xfrm>
            <a:off x="1283076" y="1185366"/>
            <a:ext cx="15771139" cy="1203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  <a:spcBef>
                <a:spcPct val="0"/>
              </a:spcBef>
            </a:pPr>
            <a:r>
              <a:rPr lang="en-US" sz="6999" dirty="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Let's find some interesting shaped letters around us!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0FFB13CB-197A-D210-01DF-267AC09F8F8B}"/>
              </a:ext>
            </a:extLst>
          </p:cNvPr>
          <p:cNvPicPr preferRelativeResize="0"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681668" y="2885192"/>
            <a:ext cx="14625132" cy="6216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/>
          <p:cNvSpPr txBox="1"/>
          <p:nvPr/>
        </p:nvSpPr>
        <p:spPr>
          <a:xfrm>
            <a:off x="2075447" y="857751"/>
            <a:ext cx="14618368" cy="2088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807"/>
              </a:lnSpc>
            </a:pPr>
            <a:r>
              <a:rPr lang="en-US" sz="8772" dirty="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For example, in textbooks, newspapers, street signs, and so on.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FE17FA0-84AD-C45C-B32A-411F29B02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833" y="3924300"/>
            <a:ext cx="15980334" cy="4495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9E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D0E3A1C0-E625-59F9-55B1-F2D9A7E16D97}"/>
              </a:ext>
            </a:extLst>
          </p:cNvPr>
          <p:cNvSpPr/>
          <p:nvPr/>
        </p:nvSpPr>
        <p:spPr>
          <a:xfrm>
            <a:off x="2177381" y="285092"/>
            <a:ext cx="13545797" cy="222401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TextBox 16"/>
          <p:cNvSpPr txBox="1"/>
          <p:nvPr/>
        </p:nvSpPr>
        <p:spPr>
          <a:xfrm>
            <a:off x="415268" y="762657"/>
            <a:ext cx="17457464" cy="14687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129"/>
              </a:lnSpc>
              <a:spcBef>
                <a:spcPct val="0"/>
              </a:spcBef>
            </a:pPr>
            <a:r>
              <a:rPr lang="en-US" sz="10599" spc="211" dirty="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This is a </a:t>
            </a:r>
            <a:r>
              <a:rPr lang="en-US" sz="10599" spc="211" dirty="0">
                <a:solidFill>
                  <a:srgbClr val="FF3131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cat</a:t>
            </a:r>
            <a:r>
              <a:rPr lang="en-US" sz="10599" spc="211" dirty="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.</a:t>
            </a:r>
          </a:p>
        </p:txBody>
      </p:sp>
      <p:pic>
        <p:nvPicPr>
          <p:cNvPr id="6" name="図 5" descr="カレンダー が含まれている画像&#10;&#10;自動的に生成された説明">
            <a:extLst>
              <a:ext uri="{FF2B5EF4-FFF2-40B4-BE49-F238E27FC236}">
                <a16:creationId xmlns:a16="http://schemas.microsoft.com/office/drawing/2014/main" id="{30995D99-969F-0F4A-E869-7740975BF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599867"/>
            <a:ext cx="13124329" cy="525780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7E437D19-BF0B-34AF-35F1-3DC6E08FB7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672" y="285092"/>
            <a:ext cx="4754300" cy="353954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9E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4507FF5E-F722-3383-FF6E-826C349E4B5A}"/>
              </a:ext>
            </a:extLst>
          </p:cNvPr>
          <p:cNvSpPr/>
          <p:nvPr/>
        </p:nvSpPr>
        <p:spPr>
          <a:xfrm>
            <a:off x="4876800" y="472059"/>
            <a:ext cx="7840657" cy="196285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TextBox 19"/>
          <p:cNvSpPr txBox="1"/>
          <p:nvPr/>
        </p:nvSpPr>
        <p:spPr>
          <a:xfrm>
            <a:off x="486579" y="868416"/>
            <a:ext cx="17264959" cy="11760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59"/>
              </a:lnSpc>
              <a:spcBef>
                <a:spcPct val="0"/>
              </a:spcBef>
            </a:pPr>
            <a:r>
              <a:rPr lang="en-US" sz="6600" spc="183" dirty="0" err="1">
                <a:solidFill>
                  <a:srgbClr val="000000"/>
                </a:solidFill>
                <a:latin typeface="UDデジタル教科書体NPL Bold" panose="020B0600070205080204" charset="-128"/>
                <a:ea typeface="UDデジタル教科書体NPL Bold" panose="020B0600070205080204" charset="-128"/>
                <a:cs typeface="モトヤ教科書"/>
                <a:sym typeface="モトヤ教科書"/>
              </a:rPr>
              <a:t>これは</a:t>
            </a:r>
            <a:r>
              <a:rPr lang="en-US" sz="6600" spc="183" dirty="0" err="1">
                <a:solidFill>
                  <a:srgbClr val="FF3131"/>
                </a:solidFill>
                <a:latin typeface="UDデジタル教科書体NPL Bold" panose="020B0600070205080204" charset="-128"/>
                <a:ea typeface="UDデジタル教科書体NPL Bold" panose="020B0600070205080204" charset="-128"/>
                <a:cs typeface="モトヤ教科書"/>
                <a:sym typeface="モトヤ教科書"/>
              </a:rPr>
              <a:t>ねこ</a:t>
            </a:r>
            <a:r>
              <a:rPr lang="en-US" sz="6600" spc="183" dirty="0" err="1">
                <a:solidFill>
                  <a:srgbClr val="000000"/>
                </a:solidFill>
                <a:latin typeface="UDデジタル教科書体NPL Bold" panose="020B0600070205080204" charset="-128"/>
                <a:ea typeface="UDデジタル教科書体NPL Bold" panose="020B0600070205080204" charset="-128"/>
                <a:cs typeface="モトヤ教科書"/>
                <a:sym typeface="モトヤ教科書"/>
              </a:rPr>
              <a:t>です</a:t>
            </a:r>
            <a:r>
              <a:rPr lang="en-US" sz="6600" spc="183" dirty="0">
                <a:solidFill>
                  <a:srgbClr val="000000"/>
                </a:solidFill>
                <a:latin typeface="UDデジタル教科書体NPL Bold" panose="020B0600070205080204" charset="-128"/>
                <a:ea typeface="UDデジタル教科書体NPL Bold" panose="020B0600070205080204" charset="-128"/>
                <a:cs typeface="モトヤ教科書"/>
                <a:sym typeface="モトヤ教科書"/>
              </a:rPr>
              <a:t>。</a:t>
            </a:r>
          </a:p>
        </p:txBody>
      </p:sp>
      <p:pic>
        <p:nvPicPr>
          <p:cNvPr id="36" name="図 35">
            <a:extLst>
              <a:ext uri="{FF2B5EF4-FFF2-40B4-BE49-F238E27FC236}">
                <a16:creationId xmlns:a16="http://schemas.microsoft.com/office/drawing/2014/main" id="{0629F566-94AB-87F2-9CF5-1912A790BF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8726" y="0"/>
            <a:ext cx="3182205" cy="438234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329C2C6-09C7-924D-86D7-19ACBFD5B3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9155" y="3195662"/>
            <a:ext cx="12499571" cy="541797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8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A33DB9-0BF7-1B9E-9A97-8CF5209D8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:a16="http://schemas.microsoft.com/office/drawing/2014/main" id="{928425E2-2EC4-8309-4268-1F3458A7F324}"/>
              </a:ext>
            </a:extLst>
          </p:cNvPr>
          <p:cNvSpPr txBox="1"/>
          <p:nvPr/>
        </p:nvSpPr>
        <p:spPr>
          <a:xfrm>
            <a:off x="5068620" y="170238"/>
            <a:ext cx="10177710" cy="1460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879"/>
              </a:lnSpc>
            </a:pPr>
            <a:r>
              <a:rPr lang="en-US" sz="8485" dirty="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How many 'A's are there?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68813D8-F21D-AA16-C966-4DBE394E1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098" y="1806700"/>
            <a:ext cx="14820900" cy="776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191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8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1D9D7E-B99B-2670-1E0F-6B76C67A4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1F1FD430-48D8-5025-4E1C-CFDFE34A196D}"/>
              </a:ext>
            </a:extLst>
          </p:cNvPr>
          <p:cNvSpPr/>
          <p:nvPr/>
        </p:nvSpPr>
        <p:spPr>
          <a:xfrm>
            <a:off x="8539608" y="234077"/>
            <a:ext cx="1369546" cy="171841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ts val="103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371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Dデジタル教科書体NPL Bold"/>
                <a:ea typeface="UDデジタル教科書体NPL Bold"/>
                <a:cs typeface="UDデジタル教科書体NPL Bold"/>
                <a:sym typeface="UDデジタル教科書体NPL Bold"/>
              </a:rPr>
              <a:t>９</a:t>
            </a:r>
            <a:endParaRPr kumimoji="0" lang="en-US" altLang="ja-JP" sz="7371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Dデジタル教科書体NPL Bold"/>
              <a:ea typeface="UDデジタル教科書体NPL Bold"/>
              <a:cs typeface="UDデジタル教科書体NPL Bold"/>
              <a:sym typeface="UDデジタル教科書体NPL Bold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03B04EE8-0D26-69F9-6C61-5234E63F2C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790700"/>
            <a:ext cx="14820900" cy="7764320"/>
          </a:xfrm>
          <a:prstGeom prst="rect">
            <a:avLst/>
          </a:prstGeom>
        </p:spPr>
      </p:pic>
      <p:sp>
        <p:nvSpPr>
          <p:cNvPr id="3" name="フローチャート: 結合子 2">
            <a:extLst>
              <a:ext uri="{FF2B5EF4-FFF2-40B4-BE49-F238E27FC236}">
                <a16:creationId xmlns:a16="http://schemas.microsoft.com/office/drawing/2014/main" id="{7F4E5D2E-E976-CA7C-A9DA-906C4AAA8E57}"/>
              </a:ext>
            </a:extLst>
          </p:cNvPr>
          <p:cNvSpPr/>
          <p:nvPr/>
        </p:nvSpPr>
        <p:spPr>
          <a:xfrm>
            <a:off x="2032420" y="6896100"/>
            <a:ext cx="2176472" cy="2100163"/>
          </a:xfrm>
          <a:prstGeom prst="flowChartConnector">
            <a:avLst/>
          </a:prstGeom>
          <a:noFill/>
          <a:ln w="1778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フローチャート: 結合子 4">
            <a:extLst>
              <a:ext uri="{FF2B5EF4-FFF2-40B4-BE49-F238E27FC236}">
                <a16:creationId xmlns:a16="http://schemas.microsoft.com/office/drawing/2014/main" id="{735AE4CB-4391-D68C-24BB-1DA07C6562AA}"/>
              </a:ext>
            </a:extLst>
          </p:cNvPr>
          <p:cNvSpPr/>
          <p:nvPr/>
        </p:nvSpPr>
        <p:spPr>
          <a:xfrm>
            <a:off x="9653080" y="1952496"/>
            <a:ext cx="2176472" cy="2100163"/>
          </a:xfrm>
          <a:prstGeom prst="flowChartConnector">
            <a:avLst/>
          </a:prstGeom>
          <a:noFill/>
          <a:ln w="1778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ローチャート: 結合子 5">
            <a:extLst>
              <a:ext uri="{FF2B5EF4-FFF2-40B4-BE49-F238E27FC236}">
                <a16:creationId xmlns:a16="http://schemas.microsoft.com/office/drawing/2014/main" id="{5546AD24-FDD8-B274-D75D-1FFE8840B740}"/>
              </a:ext>
            </a:extLst>
          </p:cNvPr>
          <p:cNvSpPr/>
          <p:nvPr/>
        </p:nvSpPr>
        <p:spPr>
          <a:xfrm>
            <a:off x="14198149" y="2043525"/>
            <a:ext cx="2176472" cy="2100163"/>
          </a:xfrm>
          <a:prstGeom prst="flowChartConnector">
            <a:avLst/>
          </a:prstGeom>
          <a:noFill/>
          <a:ln w="1778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フローチャート: 結合子 6">
            <a:extLst>
              <a:ext uri="{FF2B5EF4-FFF2-40B4-BE49-F238E27FC236}">
                <a16:creationId xmlns:a16="http://schemas.microsoft.com/office/drawing/2014/main" id="{84BE5B6F-55F0-FCDF-5C01-11F5560B84D1}"/>
              </a:ext>
            </a:extLst>
          </p:cNvPr>
          <p:cNvSpPr/>
          <p:nvPr/>
        </p:nvSpPr>
        <p:spPr>
          <a:xfrm>
            <a:off x="4765160" y="4481204"/>
            <a:ext cx="2176472" cy="2100163"/>
          </a:xfrm>
          <a:prstGeom prst="flowChartConnector">
            <a:avLst/>
          </a:prstGeom>
          <a:noFill/>
          <a:ln w="1778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フローチャート: 結合子 7">
            <a:extLst>
              <a:ext uri="{FF2B5EF4-FFF2-40B4-BE49-F238E27FC236}">
                <a16:creationId xmlns:a16="http://schemas.microsoft.com/office/drawing/2014/main" id="{83FFE87B-1833-56F0-F287-CA907C4C8104}"/>
              </a:ext>
            </a:extLst>
          </p:cNvPr>
          <p:cNvSpPr/>
          <p:nvPr/>
        </p:nvSpPr>
        <p:spPr>
          <a:xfrm>
            <a:off x="11658600" y="4283905"/>
            <a:ext cx="2176472" cy="2100163"/>
          </a:xfrm>
          <a:prstGeom prst="flowChartConnector">
            <a:avLst/>
          </a:prstGeom>
          <a:noFill/>
          <a:ln w="1778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" name="フローチャート: 結合子 8">
            <a:extLst>
              <a:ext uri="{FF2B5EF4-FFF2-40B4-BE49-F238E27FC236}">
                <a16:creationId xmlns:a16="http://schemas.microsoft.com/office/drawing/2014/main" id="{E61A5D68-48E5-57F3-2BDE-C24BB13106BB}"/>
              </a:ext>
            </a:extLst>
          </p:cNvPr>
          <p:cNvSpPr/>
          <p:nvPr/>
        </p:nvSpPr>
        <p:spPr>
          <a:xfrm>
            <a:off x="14198149" y="4396513"/>
            <a:ext cx="2176472" cy="2100163"/>
          </a:xfrm>
          <a:prstGeom prst="flowChartConnector">
            <a:avLst/>
          </a:prstGeom>
          <a:noFill/>
          <a:ln w="1778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フローチャート: 結合子 18">
            <a:extLst>
              <a:ext uri="{FF2B5EF4-FFF2-40B4-BE49-F238E27FC236}">
                <a16:creationId xmlns:a16="http://schemas.microsoft.com/office/drawing/2014/main" id="{FA90DF72-DCCB-9E85-E8C8-714A32619DA6}"/>
              </a:ext>
            </a:extLst>
          </p:cNvPr>
          <p:cNvSpPr/>
          <p:nvPr/>
        </p:nvSpPr>
        <p:spPr>
          <a:xfrm>
            <a:off x="2057400" y="1952496"/>
            <a:ext cx="2176472" cy="2100163"/>
          </a:xfrm>
          <a:prstGeom prst="flowChartConnector">
            <a:avLst/>
          </a:prstGeom>
          <a:noFill/>
          <a:ln w="1778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0" name="フローチャート: 結合子 19">
            <a:extLst>
              <a:ext uri="{FF2B5EF4-FFF2-40B4-BE49-F238E27FC236}">
                <a16:creationId xmlns:a16="http://schemas.microsoft.com/office/drawing/2014/main" id="{D8A68047-222E-5C14-9B63-DA0EE8E861EC}"/>
              </a:ext>
            </a:extLst>
          </p:cNvPr>
          <p:cNvSpPr/>
          <p:nvPr/>
        </p:nvSpPr>
        <p:spPr>
          <a:xfrm>
            <a:off x="7139349" y="6896100"/>
            <a:ext cx="2176472" cy="2100163"/>
          </a:xfrm>
          <a:prstGeom prst="flowChartConnector">
            <a:avLst/>
          </a:prstGeom>
          <a:noFill/>
          <a:ln w="1778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9" name="フローチャート: 結合子 38">
            <a:extLst>
              <a:ext uri="{FF2B5EF4-FFF2-40B4-BE49-F238E27FC236}">
                <a16:creationId xmlns:a16="http://schemas.microsoft.com/office/drawing/2014/main" id="{E9C4BC11-0F6B-D9D2-34CA-050C23C4EDBA}"/>
              </a:ext>
            </a:extLst>
          </p:cNvPr>
          <p:cNvSpPr/>
          <p:nvPr/>
        </p:nvSpPr>
        <p:spPr>
          <a:xfrm>
            <a:off x="12021677" y="7193393"/>
            <a:ext cx="2176472" cy="2100163"/>
          </a:xfrm>
          <a:prstGeom prst="flowChartConnector">
            <a:avLst/>
          </a:prstGeom>
          <a:noFill/>
          <a:ln w="1778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5362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9" grpId="0" animBg="1"/>
      <p:bldP spid="20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A8C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8A8193-7E0D-CED3-CE29-026FB38D0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255664F9-2D86-C958-1DF5-EA38E80CE80B}"/>
              </a:ext>
            </a:extLst>
          </p:cNvPr>
          <p:cNvSpPr/>
          <p:nvPr/>
        </p:nvSpPr>
        <p:spPr>
          <a:xfrm>
            <a:off x="2804578" y="315891"/>
            <a:ext cx="12678844" cy="171841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extBox 24">
            <a:extLst>
              <a:ext uri="{FF2B5EF4-FFF2-40B4-BE49-F238E27FC236}">
                <a16:creationId xmlns:a16="http://schemas.microsoft.com/office/drawing/2014/main" id="{D2029911-2A2E-6101-7C27-6810F134CBC7}"/>
              </a:ext>
            </a:extLst>
          </p:cNvPr>
          <p:cNvSpPr txBox="1"/>
          <p:nvPr/>
        </p:nvSpPr>
        <p:spPr>
          <a:xfrm>
            <a:off x="3657683" y="617582"/>
            <a:ext cx="11399989" cy="12445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059"/>
              </a:lnSpc>
            </a:pPr>
            <a:r>
              <a:rPr lang="en-US" sz="9600" dirty="0">
                <a:solidFill>
                  <a:srgbClr val="000000"/>
                </a:solidFill>
                <a:latin typeface="KG Primary Penmanship" panose="020B0600070205080204" charset="0"/>
                <a:ea typeface="UDデジタル教科書体NPL"/>
                <a:cs typeface="UDデジタル教科書体NPL"/>
                <a:sym typeface="UDデジタル教科書体NPL"/>
              </a:rPr>
              <a:t>How many '</a:t>
            </a:r>
            <a:r>
              <a:rPr lang="en-US" sz="9600" dirty="0" err="1">
                <a:solidFill>
                  <a:srgbClr val="000000"/>
                </a:solidFill>
                <a:latin typeface="KG Primary Penmanship" panose="020B0600070205080204" charset="0"/>
                <a:ea typeface="UDデジタル教科書体NPL"/>
                <a:cs typeface="UDデジタル教科書体NPL"/>
                <a:sym typeface="UDデジタル教科書体NPL"/>
              </a:rPr>
              <a:t>あ's</a:t>
            </a:r>
            <a:r>
              <a:rPr lang="en-US" sz="9600" dirty="0">
                <a:solidFill>
                  <a:srgbClr val="000000"/>
                </a:solidFill>
                <a:latin typeface="KG Primary Penmanship" panose="020B0600070205080204" charset="0"/>
                <a:ea typeface="UDデジタル教科書体NPL"/>
                <a:cs typeface="UDデジタル教科書体NPL"/>
                <a:sym typeface="UDデジタル教科書体NPL"/>
              </a:rPr>
              <a:t> are there?</a:t>
            </a:r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D324C23A-D6C0-62CC-1EAA-450061543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371" y="2865120"/>
            <a:ext cx="14228505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271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A8C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8E9EE9-01A7-5041-C5F0-9D7B04EB9F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6B52380E-116C-4B56-3E98-3AE0C340C673}"/>
              </a:ext>
            </a:extLst>
          </p:cNvPr>
          <p:cNvSpPr/>
          <p:nvPr/>
        </p:nvSpPr>
        <p:spPr>
          <a:xfrm>
            <a:off x="8024015" y="134632"/>
            <a:ext cx="2415385" cy="171841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ts val="103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371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Dデジタル教科書体NPL Bold"/>
                <a:ea typeface="UDデジタル教科書体NPL Bold"/>
                <a:cs typeface="UDデジタル教科書体NPL Bold"/>
                <a:sym typeface="UDデジタル教科書体NPL Bold"/>
              </a:rPr>
              <a:t>８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08774B99-E495-3D04-B162-B094D12111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371" y="2865120"/>
            <a:ext cx="14228505" cy="6477000"/>
          </a:xfrm>
          <a:prstGeom prst="rect">
            <a:avLst/>
          </a:prstGeom>
        </p:spPr>
      </p:pic>
      <p:sp>
        <p:nvSpPr>
          <p:cNvPr id="3" name="フローチャート: 結合子 2">
            <a:extLst>
              <a:ext uri="{FF2B5EF4-FFF2-40B4-BE49-F238E27FC236}">
                <a16:creationId xmlns:a16="http://schemas.microsoft.com/office/drawing/2014/main" id="{1BEC804F-CD36-E1CD-6116-93767941B19D}"/>
              </a:ext>
            </a:extLst>
          </p:cNvPr>
          <p:cNvSpPr/>
          <p:nvPr/>
        </p:nvSpPr>
        <p:spPr>
          <a:xfrm>
            <a:off x="9420016" y="4988143"/>
            <a:ext cx="2176472" cy="2100163"/>
          </a:xfrm>
          <a:prstGeom prst="flowChartConnector">
            <a:avLst/>
          </a:prstGeom>
          <a:noFill/>
          <a:ln w="1778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4" name="フローチャート: 結合子 23">
            <a:extLst>
              <a:ext uri="{FF2B5EF4-FFF2-40B4-BE49-F238E27FC236}">
                <a16:creationId xmlns:a16="http://schemas.microsoft.com/office/drawing/2014/main" id="{F45326B7-5826-AB8E-8614-DEE9DF0CB3A5}"/>
              </a:ext>
            </a:extLst>
          </p:cNvPr>
          <p:cNvSpPr/>
          <p:nvPr/>
        </p:nvSpPr>
        <p:spPr>
          <a:xfrm>
            <a:off x="9484072" y="2872740"/>
            <a:ext cx="2176472" cy="2100163"/>
          </a:xfrm>
          <a:prstGeom prst="flowChartConnector">
            <a:avLst/>
          </a:prstGeom>
          <a:noFill/>
          <a:ln w="1778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2" name="フローチャート: 結合子 31">
            <a:extLst>
              <a:ext uri="{FF2B5EF4-FFF2-40B4-BE49-F238E27FC236}">
                <a16:creationId xmlns:a16="http://schemas.microsoft.com/office/drawing/2014/main" id="{08BEC3EB-926E-7A36-A7CF-7715536F2613}"/>
              </a:ext>
            </a:extLst>
          </p:cNvPr>
          <p:cNvSpPr/>
          <p:nvPr/>
        </p:nvSpPr>
        <p:spPr>
          <a:xfrm>
            <a:off x="14304164" y="2705100"/>
            <a:ext cx="2176472" cy="2100163"/>
          </a:xfrm>
          <a:prstGeom prst="flowChartConnector">
            <a:avLst/>
          </a:prstGeom>
          <a:noFill/>
          <a:ln w="1778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4" name="フローチャート: 結合子 33">
            <a:extLst>
              <a:ext uri="{FF2B5EF4-FFF2-40B4-BE49-F238E27FC236}">
                <a16:creationId xmlns:a16="http://schemas.microsoft.com/office/drawing/2014/main" id="{015D60F7-7A70-E8A0-8255-039797E6C6EC}"/>
              </a:ext>
            </a:extLst>
          </p:cNvPr>
          <p:cNvSpPr/>
          <p:nvPr/>
        </p:nvSpPr>
        <p:spPr>
          <a:xfrm>
            <a:off x="2438400" y="5143500"/>
            <a:ext cx="2176472" cy="2100163"/>
          </a:xfrm>
          <a:prstGeom prst="flowChartConnector">
            <a:avLst/>
          </a:prstGeom>
          <a:noFill/>
          <a:ln w="1778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5" name="フローチャート: 結合子 34">
            <a:extLst>
              <a:ext uri="{FF2B5EF4-FFF2-40B4-BE49-F238E27FC236}">
                <a16:creationId xmlns:a16="http://schemas.microsoft.com/office/drawing/2014/main" id="{94D8AB52-4A15-3E6E-D1F3-DCC7393CE6B1}"/>
              </a:ext>
            </a:extLst>
          </p:cNvPr>
          <p:cNvSpPr/>
          <p:nvPr/>
        </p:nvSpPr>
        <p:spPr>
          <a:xfrm>
            <a:off x="2514600" y="2872740"/>
            <a:ext cx="2176472" cy="2100163"/>
          </a:xfrm>
          <a:prstGeom prst="flowChartConnector">
            <a:avLst/>
          </a:prstGeom>
          <a:noFill/>
          <a:ln w="1778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6" name="フローチャート: 結合子 35">
            <a:extLst>
              <a:ext uri="{FF2B5EF4-FFF2-40B4-BE49-F238E27FC236}">
                <a16:creationId xmlns:a16="http://schemas.microsoft.com/office/drawing/2014/main" id="{5C558867-460E-391E-04AE-BE8AA158290D}"/>
              </a:ext>
            </a:extLst>
          </p:cNvPr>
          <p:cNvSpPr/>
          <p:nvPr/>
        </p:nvSpPr>
        <p:spPr>
          <a:xfrm>
            <a:off x="4806546" y="5068778"/>
            <a:ext cx="2176472" cy="2100163"/>
          </a:xfrm>
          <a:prstGeom prst="flowChartConnector">
            <a:avLst/>
          </a:prstGeom>
          <a:noFill/>
          <a:ln w="1778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7" name="フローチャート: 結合子 36">
            <a:extLst>
              <a:ext uri="{FF2B5EF4-FFF2-40B4-BE49-F238E27FC236}">
                <a16:creationId xmlns:a16="http://schemas.microsoft.com/office/drawing/2014/main" id="{946714E8-D72B-CD4D-2C44-07DC99AD8ABE}"/>
              </a:ext>
            </a:extLst>
          </p:cNvPr>
          <p:cNvSpPr/>
          <p:nvPr/>
        </p:nvSpPr>
        <p:spPr>
          <a:xfrm>
            <a:off x="6967528" y="7241957"/>
            <a:ext cx="2176472" cy="2100163"/>
          </a:xfrm>
          <a:prstGeom prst="flowChartConnector">
            <a:avLst/>
          </a:prstGeom>
          <a:noFill/>
          <a:ln w="1778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8" name="フローチャート: 結合子 37">
            <a:extLst>
              <a:ext uri="{FF2B5EF4-FFF2-40B4-BE49-F238E27FC236}">
                <a16:creationId xmlns:a16="http://schemas.microsoft.com/office/drawing/2014/main" id="{76B80983-CE35-9889-2782-818585A7DD34}"/>
              </a:ext>
            </a:extLst>
          </p:cNvPr>
          <p:cNvSpPr/>
          <p:nvPr/>
        </p:nvSpPr>
        <p:spPr>
          <a:xfrm>
            <a:off x="9436658" y="7211477"/>
            <a:ext cx="2176472" cy="2100163"/>
          </a:xfrm>
          <a:prstGeom prst="flowChartConnector">
            <a:avLst/>
          </a:prstGeom>
          <a:noFill/>
          <a:ln w="1778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0057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" grpId="0" animBg="1"/>
      <p:bldP spid="24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7CDD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31BAE7-F140-5C2A-5FBF-D83600D97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65817ACA-82FB-07DE-8A2D-DEEBC46E4912}"/>
              </a:ext>
            </a:extLst>
          </p:cNvPr>
          <p:cNvGrpSpPr/>
          <p:nvPr/>
        </p:nvGrpSpPr>
        <p:grpSpPr>
          <a:xfrm>
            <a:off x="4425816" y="1166231"/>
            <a:ext cx="8895692" cy="4586994"/>
            <a:chOff x="4392617" y="1190590"/>
            <a:chExt cx="8895692" cy="4586994"/>
          </a:xfrm>
        </p:grpSpPr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2982E2AF-2BEF-3C0A-C5C7-BF9B5175417F}"/>
                </a:ext>
              </a:extLst>
            </p:cNvPr>
            <p:cNvSpPr txBox="1"/>
            <p:nvPr/>
          </p:nvSpPr>
          <p:spPr>
            <a:xfrm>
              <a:off x="10239000" y="2157127"/>
              <a:ext cx="3049309" cy="362045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353"/>
                </a:lnSpc>
              </a:pPr>
              <a:r>
                <a:rPr lang="en-US" sz="20966" dirty="0">
                  <a:solidFill>
                    <a:srgbClr val="000000"/>
                  </a:solidFill>
                  <a:latin typeface="M Plus Rounded Black"/>
                  <a:ea typeface="M Plus Rounded Black"/>
                  <a:cs typeface="M Plus Rounded Black"/>
                  <a:sym typeface="M Plus Rounded Black"/>
                </a:rPr>
                <a:t>a</a:t>
              </a:r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7F225893-E759-C9CE-7165-AE42F68683E5}"/>
                </a:ext>
              </a:extLst>
            </p:cNvPr>
            <p:cNvSpPr txBox="1"/>
            <p:nvPr/>
          </p:nvSpPr>
          <p:spPr>
            <a:xfrm>
              <a:off x="4392617" y="1190590"/>
              <a:ext cx="3980274" cy="45663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314"/>
                </a:lnSpc>
              </a:pPr>
              <a:r>
                <a:rPr lang="en-US" sz="27367" dirty="0">
                  <a:solidFill>
                    <a:srgbClr val="000000"/>
                  </a:solidFill>
                  <a:latin typeface="KG Primary Penmanship"/>
                  <a:ea typeface="KG Primary Penmanship"/>
                  <a:cs typeface="KG Primary Penmanship"/>
                  <a:sym typeface="KG Primary Penmanship"/>
                </a:rPr>
                <a:t>a</a:t>
              </a:r>
            </a:p>
          </p:txBody>
        </p: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BC954A5B-3B0C-545F-6DEC-6EE8F7BB6CEA}"/>
              </a:ext>
            </a:extLst>
          </p:cNvPr>
          <p:cNvGrpSpPr/>
          <p:nvPr/>
        </p:nvGrpSpPr>
        <p:grpSpPr>
          <a:xfrm>
            <a:off x="4413771" y="4229100"/>
            <a:ext cx="9219597" cy="4788644"/>
            <a:chOff x="4413771" y="4229100"/>
            <a:chExt cx="9219597" cy="4788644"/>
          </a:xfrm>
        </p:grpSpPr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37299FE8-9EB7-61CA-FCDF-EB57AD7B2927}"/>
                </a:ext>
              </a:extLst>
            </p:cNvPr>
            <p:cNvSpPr txBox="1"/>
            <p:nvPr/>
          </p:nvSpPr>
          <p:spPr>
            <a:xfrm>
              <a:off x="10357729" y="4789321"/>
              <a:ext cx="3275639" cy="40665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531"/>
                </a:lnSpc>
              </a:pPr>
              <a:r>
                <a:rPr lang="en-US" sz="22522" dirty="0">
                  <a:solidFill>
                    <a:srgbClr val="000000"/>
                  </a:solidFill>
                  <a:latin typeface="Abundant Harvest ほうねん"/>
                  <a:ea typeface="Abundant Harvest ほうねん"/>
                  <a:cs typeface="Abundant Harvest ほうねん"/>
                  <a:sym typeface="Abundant Harvest ほうねん"/>
                </a:rPr>
                <a:t>g</a:t>
              </a:r>
            </a:p>
          </p:txBody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D149CF4D-83DE-4EAB-A591-69D582234041}"/>
                </a:ext>
              </a:extLst>
            </p:cNvPr>
            <p:cNvSpPr txBox="1"/>
            <p:nvPr/>
          </p:nvSpPr>
          <p:spPr>
            <a:xfrm>
              <a:off x="4413771" y="4229100"/>
              <a:ext cx="4120629" cy="47886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8136"/>
                </a:lnSpc>
              </a:pPr>
              <a:r>
                <a:rPr lang="en-US" sz="27240" dirty="0">
                  <a:solidFill>
                    <a:srgbClr val="000000"/>
                  </a:solidFill>
                  <a:latin typeface="KG Primary Penmanship"/>
                  <a:ea typeface="KG Primary Penmanship"/>
                  <a:cs typeface="KG Primary Penmanship"/>
                  <a:sym typeface="KG Primary Penmanship"/>
                </a:rPr>
                <a:t>g</a:t>
              </a:r>
            </a:p>
          </p:txBody>
        </p:sp>
      </p:grp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2DC4A48-1701-2D0D-809E-2D252319B6A5}"/>
              </a:ext>
            </a:extLst>
          </p:cNvPr>
          <p:cNvSpPr/>
          <p:nvPr/>
        </p:nvSpPr>
        <p:spPr>
          <a:xfrm>
            <a:off x="1962150" y="592368"/>
            <a:ext cx="14363700" cy="2133241"/>
          </a:xfrm>
          <a:prstGeom prst="rect">
            <a:avLst/>
          </a:prstGeom>
          <a:solidFill>
            <a:srgbClr val="FF9999"/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次の値と等しい 1">
            <a:extLst>
              <a:ext uri="{FF2B5EF4-FFF2-40B4-BE49-F238E27FC236}">
                <a16:creationId xmlns:a16="http://schemas.microsoft.com/office/drawing/2014/main" id="{E894E80A-A57B-457F-FD67-A286A2B7F996}"/>
              </a:ext>
            </a:extLst>
          </p:cNvPr>
          <p:cNvSpPr/>
          <p:nvPr/>
        </p:nvSpPr>
        <p:spPr>
          <a:xfrm>
            <a:off x="7705489" y="3619500"/>
            <a:ext cx="2438400" cy="1219200"/>
          </a:xfrm>
          <a:prstGeom prst="mathEqual">
            <a:avLst/>
          </a:prstGeom>
          <a:solidFill>
            <a:srgbClr val="D917B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次の値と等しい 2">
            <a:extLst>
              <a:ext uri="{FF2B5EF4-FFF2-40B4-BE49-F238E27FC236}">
                <a16:creationId xmlns:a16="http://schemas.microsoft.com/office/drawing/2014/main" id="{F4B0C672-04FB-4A77-4EE7-BE4EE0AC7D45}"/>
              </a:ext>
            </a:extLst>
          </p:cNvPr>
          <p:cNvSpPr/>
          <p:nvPr/>
        </p:nvSpPr>
        <p:spPr>
          <a:xfrm>
            <a:off x="7712361" y="6822586"/>
            <a:ext cx="2438400" cy="1219200"/>
          </a:xfrm>
          <a:prstGeom prst="mathEqual">
            <a:avLst/>
          </a:prstGeom>
          <a:solidFill>
            <a:srgbClr val="D917B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TextBox 16">
            <a:extLst>
              <a:ext uri="{FF2B5EF4-FFF2-40B4-BE49-F238E27FC236}">
                <a16:creationId xmlns:a16="http://schemas.microsoft.com/office/drawing/2014/main" id="{8AED01A3-B0B5-F61E-1366-84FDB04EE63A}"/>
              </a:ext>
            </a:extLst>
          </p:cNvPr>
          <p:cNvSpPr txBox="1"/>
          <p:nvPr/>
        </p:nvSpPr>
        <p:spPr>
          <a:xfrm>
            <a:off x="3657600" y="767729"/>
            <a:ext cx="11622505" cy="19983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70"/>
              </a:lnSpc>
            </a:pPr>
            <a:r>
              <a:rPr lang="en-US" sz="7400" spc="148" dirty="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These two look very different, but they are the same letter.</a:t>
            </a:r>
          </a:p>
        </p:txBody>
      </p:sp>
    </p:spTree>
    <p:extLst>
      <p:ext uri="{BB962C8B-B14F-4D97-AF65-F5344CB8AC3E}">
        <p14:creationId xmlns:p14="http://schemas.microsoft.com/office/powerpoint/2010/main" val="63751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</TotalTime>
  <Words>94</Words>
  <Application>Microsoft Office PowerPoint</Application>
  <PresentationFormat>ユーザー設定</PresentationFormat>
  <Paragraphs>17</Paragraphs>
  <Slides>11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9" baseType="lpstr">
      <vt:lpstr>KG Primary Penmanship</vt:lpstr>
      <vt:lpstr>游ゴシック</vt:lpstr>
      <vt:lpstr>M Plus Rounded Black</vt:lpstr>
      <vt:lpstr>Abundant Harvest ほうねん</vt:lpstr>
      <vt:lpstr>UDデジタル教科書体NPL Bold</vt:lpstr>
      <vt:lpstr>Arial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Greek and Latin Roots English Presentation Colorful Minimalist Style</dc:title>
  <dc:creator>English Activites for kids</dc:creator>
  <cp:lastModifiedBy>朋子 岡田</cp:lastModifiedBy>
  <cp:revision>39</cp:revision>
  <dcterms:created xsi:type="dcterms:W3CDTF">2006-08-16T00:00:00Z</dcterms:created>
  <dcterms:modified xsi:type="dcterms:W3CDTF">2025-01-11T04:53:09Z</dcterms:modified>
  <dc:identifier>DAGbt4HVvx8</dc:identifier>
</cp:coreProperties>
</file>