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0" r:id="rId1"/>
    <p:sldMasterId id="2147483722" r:id="rId2"/>
  </p:sldMasterIdLst>
  <p:sldIdLst>
    <p:sldId id="256" r:id="rId3"/>
    <p:sldId id="259" r:id="rId4"/>
    <p:sldId id="260" r:id="rId5"/>
    <p:sldId id="261" r:id="rId6"/>
    <p:sldId id="262" r:id="rId7"/>
    <p:sldId id="263" r:id="rId8"/>
    <p:sldId id="264" r:id="rId9"/>
    <p:sldId id="267" r:id="rId10"/>
    <p:sldId id="266" r:id="rId11"/>
    <p:sldId id="268" r:id="rId12"/>
    <p:sldId id="270" r:id="rId13"/>
    <p:sldId id="269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149" autoAdjust="0"/>
    <p:restoredTop sz="95000" autoAdjust="0"/>
  </p:normalViewPr>
  <p:slideViewPr>
    <p:cSldViewPr snapToGrid="0">
      <p:cViewPr varScale="1">
        <p:scale>
          <a:sx n="78" d="100"/>
          <a:sy n="78" d="100"/>
        </p:scale>
        <p:origin x="461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828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289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0289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9285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3104A2A-6530-A4CF-74C1-0F79730107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238EDF8-CF47-DAE1-1341-9E0EE4B36A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BE60F08-DF8F-2467-77A2-D7AB52474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10/16/2024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87C152F-951A-D2CF-AC95-FBF14D3062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592B8BA-282C-64DE-7256-4653D3BA8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87805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BDF20C-DD27-A41E-8CD9-B18A11785F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CEA0BBE-9D49-79E4-CCE9-15CAF3311F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C98728D-F87E-C1EE-8724-D869235CF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10/16/2024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C3B8982-B419-D78A-5D88-143B5C76A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AAE2DE-05E9-451D-28A4-FFB1FC3E0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3584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D1E9A55-A35D-026F-2CE1-E8BA6767C6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10/16/2024</a:t>
            </a:fld>
            <a:endParaRPr 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3D8AEED-A33A-918F-B10E-42F42C34A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E39E40B-A265-07D9-D2AC-9A202C999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75981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55841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730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181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109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10/16/2024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132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10/16/2024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037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10/16/2024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0934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051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464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336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329583F8-0CFA-9D8A-D05E-511B4B3425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875E9B5-7898-F69C-BCB1-0B624338D1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55ECF9C-D350-41EE-F071-F7908E4AF3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10/16/2024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34B32B3-A253-1692-0B68-C379D628F2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DDC7936-124E-EA2F-93F0-20182A7161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668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9" r:id="rId3"/>
    <p:sldLayoutId id="214748373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" name="Rectangle 29">
            <a:extLst>
              <a:ext uri="{FF2B5EF4-FFF2-40B4-BE49-F238E27FC236}">
                <a16:creationId xmlns:a16="http://schemas.microsoft.com/office/drawing/2014/main" id="{B9D7E975-9161-4F2D-AC53-69E1912F6B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AF9DE517-C514-CBBF-32E5-0B7907AC17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675" y="1359748"/>
            <a:ext cx="6589537" cy="4134935"/>
          </a:xfrm>
          <a:prstGeom prst="rect">
            <a:avLst/>
          </a:prstGeom>
        </p:spPr>
      </p:pic>
      <p:sp>
        <p:nvSpPr>
          <p:cNvPr id="42" name="Right Triangle 31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Rectangle 33">
            <a:extLst>
              <a:ext uri="{FF2B5EF4-FFF2-40B4-BE49-F238E27FC236}">
                <a16:creationId xmlns:a16="http://schemas.microsoft.com/office/drawing/2014/main" id="{463E6235-1649-4B47-9862-4026FC473B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3" y="623275"/>
            <a:ext cx="401217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0D13B61-0235-4390-A233-7FF094DE7A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52497" y="1056640"/>
            <a:ext cx="3197660" cy="3125746"/>
          </a:xfrm>
        </p:spPr>
        <p:txBody>
          <a:bodyPr anchor="b">
            <a:normAutofit/>
          </a:bodyPr>
          <a:lstStyle/>
          <a:p>
            <a:pPr algn="l"/>
            <a:r>
              <a:rPr lang="en-US" sz="5000" b="1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</a:t>
            </a:r>
            <a:r>
              <a:rPr lang="en-US" sz="500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American Schedule</a:t>
            </a:r>
          </a:p>
        </p:txBody>
      </p:sp>
    </p:spTree>
    <p:extLst>
      <p:ext uri="{BB962C8B-B14F-4D97-AF65-F5344CB8AC3E}">
        <p14:creationId xmlns:p14="http://schemas.microsoft.com/office/powerpoint/2010/main" val="33439603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1" name="Rectangle 45">
            <a:extLst>
              <a:ext uri="{FF2B5EF4-FFF2-40B4-BE49-F238E27FC236}">
                <a16:creationId xmlns:a16="http://schemas.microsoft.com/office/drawing/2014/main" id="{91DC6ABD-215C-4EA8-A483-CEF5B99AB3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93A470-2FD8-4776-9B8B-E8ABC2DB2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629" y="1193280"/>
            <a:ext cx="4171994" cy="3736540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5100" b="1" kern="1200" dirty="0">
                <a:solidFill>
                  <a:schemeClr val="tx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Do you think American students can </a:t>
            </a:r>
            <a:r>
              <a:rPr lang="en-US" sz="5100" b="1" kern="1200" dirty="0">
                <a:solidFill>
                  <a:srgbClr val="FF000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eat</a:t>
            </a:r>
            <a:r>
              <a:rPr lang="en-US" sz="5100" b="1" kern="1200" dirty="0">
                <a:solidFill>
                  <a:schemeClr val="tx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</a:t>
            </a:r>
            <a:r>
              <a:rPr lang="en-US" sz="5100" b="1" kern="1200" dirty="0">
                <a:solidFill>
                  <a:srgbClr val="FF000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snacks</a:t>
            </a:r>
            <a:r>
              <a:rPr lang="en-US" sz="5100" b="1" kern="1200" dirty="0">
                <a:solidFill>
                  <a:schemeClr val="tx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or </a:t>
            </a:r>
            <a:r>
              <a:rPr lang="en-US" sz="5100" b="1" kern="1200" dirty="0">
                <a:solidFill>
                  <a:srgbClr val="FF0000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drink</a:t>
            </a:r>
            <a:r>
              <a:rPr lang="en-US" sz="5100" b="1" kern="1200" dirty="0">
                <a:solidFill>
                  <a:schemeClr val="tx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in class?</a:t>
            </a:r>
            <a:endParaRPr lang="en-US" sz="5100" kern="1200" dirty="0">
              <a:solidFill>
                <a:schemeClr val="tx1"/>
              </a:solidFill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grpSp>
        <p:nvGrpSpPr>
          <p:cNvPr id="62" name="Group 47">
            <a:extLst>
              <a:ext uri="{FF2B5EF4-FFF2-40B4-BE49-F238E27FC236}">
                <a16:creationId xmlns:a16="http://schemas.microsoft.com/office/drawing/2014/main" id="{3AF6A671-C637-4547-85F4-51B6D18813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416432" y="1"/>
            <a:ext cx="2446384" cy="5777808"/>
            <a:chOff x="329184" y="1"/>
            <a:chExt cx="524256" cy="5777808"/>
          </a:xfrm>
        </p:grpSpPr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C575CF26-3D3C-4C5A-A2B7-00432016EF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329184" y="5777809"/>
              <a:ext cx="521208" cy="0"/>
            </a:xfrm>
            <a:prstGeom prst="line">
              <a:avLst/>
            </a:prstGeom>
            <a:ln w="152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Rectangle 49">
              <a:extLst>
                <a:ext uri="{FF2B5EF4-FFF2-40B4-BE49-F238E27FC236}">
                  <a16:creationId xmlns:a16="http://schemas.microsoft.com/office/drawing/2014/main" id="{99413ED5-9ED4-4772-BCE4-2BCAE6B12E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9184" y="1"/>
              <a:ext cx="524256" cy="55321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4" name="Rectangle 51">
            <a:extLst>
              <a:ext uri="{FF2B5EF4-FFF2-40B4-BE49-F238E27FC236}">
                <a16:creationId xmlns:a16="http://schemas.microsoft.com/office/drawing/2014/main" id="{04357C93-F0CB-4A1C-8F77-4E9063789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86598" y="269324"/>
            <a:ext cx="6116779" cy="62087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84E5739C-D4FF-565B-B78B-E41433B2B3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0572" y="1193280"/>
            <a:ext cx="5608830" cy="4360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863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49EDD1B-F94D-B4E6-ACAA-566B9A26FD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99390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9CE2C65-7C69-6FCD-023F-C03E46CF04E4}"/>
              </a:ext>
            </a:extLst>
          </p:cNvPr>
          <p:cNvSpPr txBox="1"/>
          <p:nvPr/>
        </p:nvSpPr>
        <p:spPr>
          <a:xfrm>
            <a:off x="7791391" y="440841"/>
            <a:ext cx="4169735" cy="3599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kumimoji="1" lang="ja-JP" altLang="en-US" sz="2000" b="1" dirty="0"/>
              <a:t>スナックのれい</a:t>
            </a:r>
            <a:endParaRPr kumimoji="1" lang="en-US" altLang="ja-JP" sz="2000" b="1" dirty="0"/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ja-JP" sz="2000" b="1" dirty="0"/>
          </a:p>
          <a:p>
            <a:pPr marL="342900" indent="-2286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kumimoji="1" lang="ja-JP" altLang="en-US" sz="2000" b="1" dirty="0"/>
              <a:t>セロリ、トマトなどの野菜</a:t>
            </a:r>
            <a:endParaRPr kumimoji="1" lang="en-US" altLang="ja-JP" sz="2000" b="1" dirty="0"/>
          </a:p>
          <a:p>
            <a:pPr marL="342900" indent="-2286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kumimoji="1" lang="ja-JP" altLang="en-US" sz="2000" b="1" dirty="0"/>
              <a:t>バナナ、リンゴなどのくだもの</a:t>
            </a:r>
            <a:endParaRPr kumimoji="1" lang="en-US" altLang="ja-JP" sz="2000" b="1" dirty="0"/>
          </a:p>
          <a:p>
            <a:pPr marL="342900" indent="-2286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kumimoji="1" lang="ja-JP" altLang="en-US" sz="2000" b="1" dirty="0"/>
              <a:t>ドライフルーツ</a:t>
            </a:r>
            <a:endParaRPr kumimoji="1" lang="en-US" altLang="ja-JP" sz="2000" b="1" dirty="0"/>
          </a:p>
          <a:p>
            <a:pPr marL="342900" indent="-2286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kumimoji="1" lang="ja-JP" altLang="en-US" sz="2000" b="1" dirty="0"/>
              <a:t>ポップコーン</a:t>
            </a:r>
            <a:endParaRPr kumimoji="1" lang="en-US" altLang="ja-JP" sz="2000" b="1" dirty="0"/>
          </a:p>
          <a:p>
            <a:pPr marL="342900" indent="-2286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kumimoji="1" lang="ja-JP" altLang="en-US" sz="2000" b="1" dirty="0"/>
              <a:t>ヨーグルト</a:t>
            </a:r>
            <a:endParaRPr kumimoji="1" lang="en-US" altLang="ja-JP" sz="2000" b="1" dirty="0"/>
          </a:p>
          <a:p>
            <a:pPr marL="342900" indent="-2286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kumimoji="1" lang="ja-JP" altLang="en-US" sz="2000" b="1" dirty="0"/>
              <a:t>チーズ</a:t>
            </a:r>
            <a:endParaRPr kumimoji="1" lang="en-US" altLang="ja-JP" sz="2000" b="1" dirty="0"/>
          </a:p>
          <a:p>
            <a:pPr marL="342900" indent="-2286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kumimoji="1" lang="ja-JP" altLang="en-US" sz="2000" b="1"/>
              <a:t>クラッカー</a:t>
            </a:r>
            <a:endParaRPr kumimoji="1" lang="en-US" altLang="ja-JP" sz="2000" b="1" dirty="0"/>
          </a:p>
          <a:p>
            <a:pPr marL="1143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ja-JP" sz="2000" b="1" dirty="0"/>
          </a:p>
          <a:p>
            <a:pPr marL="1143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1" lang="en-US" altLang="ja-JP" sz="2000" b="1" dirty="0"/>
          </a:p>
          <a:p>
            <a:pPr indent="-2286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kumimoji="1" lang="en-US" altLang="ja-JP" sz="2000" b="1" dirty="0"/>
          </a:p>
          <a:p>
            <a:pPr indent="-2286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kumimoji="1" lang="en-US" altLang="ja-JP" sz="2000" b="1" dirty="0"/>
          </a:p>
          <a:p>
            <a:pPr indent="-2286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ja-JP" sz="2000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7A364C91-85F8-7A75-78F1-84673B91BC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631" y="102554"/>
            <a:ext cx="7147307" cy="6475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4177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6" name="Rectangle 53">
            <a:extLst>
              <a:ext uri="{FF2B5EF4-FFF2-40B4-BE49-F238E27FC236}">
                <a16:creationId xmlns:a16="http://schemas.microsoft.com/office/drawing/2014/main" id="{D55CA618-78A6-47F6-B865-E9315164FB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7" name="Group 55">
            <a:extLst>
              <a:ext uri="{FF2B5EF4-FFF2-40B4-BE49-F238E27FC236}">
                <a16:creationId xmlns:a16="http://schemas.microsoft.com/office/drawing/2014/main" id="{B83D307E-DF68-43F8-97CE-0AAE950A71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271255" y="-1"/>
            <a:ext cx="7649490" cy="5728133"/>
            <a:chOff x="329184" y="1"/>
            <a:chExt cx="524256" cy="5728133"/>
          </a:xfrm>
        </p:grpSpPr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5546E3D2-37BF-4528-9851-2B2F628234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329184" y="5728134"/>
              <a:ext cx="523824" cy="0"/>
            </a:xfrm>
            <a:prstGeom prst="line">
              <a:avLst/>
            </a:prstGeom>
            <a:ln w="152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tangle 57">
              <a:extLst>
                <a:ext uri="{FF2B5EF4-FFF2-40B4-BE49-F238E27FC236}">
                  <a16:creationId xmlns:a16="http://schemas.microsoft.com/office/drawing/2014/main" id="{752A0C69-DC4E-4FC0-843C-BAA27B3A56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9184" y="1"/>
              <a:ext cx="524256" cy="55321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9" name="Rectangle 59">
            <a:extLst>
              <a:ext uri="{FF2B5EF4-FFF2-40B4-BE49-F238E27FC236}">
                <a16:creationId xmlns:a16="http://schemas.microsoft.com/office/drawing/2014/main" id="{8ED94938-268E-4C0A-A08A-B3980C78B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6464" y="318045"/>
            <a:ext cx="10999072" cy="532513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DD1C935-4E39-1A7E-24E2-D2E7A729A1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1975" y="5016153"/>
            <a:ext cx="3848008" cy="617336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l"/>
            <a:r>
              <a:rPr lang="en-US" sz="2000" b="1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Elementary students </a:t>
            </a:r>
            <a:br>
              <a:rPr lang="en-US" sz="2000" b="1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</a:br>
            <a:r>
              <a:rPr lang="en-US" sz="2000" b="1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can drink water </a:t>
            </a:r>
            <a:br>
              <a:rPr lang="en-US" sz="2000" b="1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</a:br>
            <a:r>
              <a:rPr lang="en-US" sz="2000" b="1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but cannot eat.</a:t>
            </a:r>
            <a:br>
              <a:rPr lang="en-US" sz="2000" b="1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</a:br>
            <a:r>
              <a:rPr lang="en-US" sz="2000" b="1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</a:t>
            </a:r>
            <a:endParaRPr lang="en-US" sz="2000" dirty="0"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75FA161-75D5-C745-8004-BB43764EFA31}"/>
              </a:ext>
            </a:extLst>
          </p:cNvPr>
          <p:cNvSpPr txBox="1"/>
          <p:nvPr/>
        </p:nvSpPr>
        <p:spPr>
          <a:xfrm>
            <a:off x="6060703" y="4579256"/>
            <a:ext cx="4158273" cy="84498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70000"/>
              </a:lnSpc>
              <a:spcBef>
                <a:spcPts val="1000"/>
              </a:spcBef>
            </a:pPr>
            <a:r>
              <a:rPr kumimoji="1" lang="en-US" altLang="ja-JP" sz="2000" b="1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Junior and Senior High students </a:t>
            </a:r>
          </a:p>
          <a:p>
            <a:pPr>
              <a:lnSpc>
                <a:spcPct val="70000"/>
              </a:lnSpc>
              <a:spcBef>
                <a:spcPts val="1000"/>
              </a:spcBef>
            </a:pPr>
            <a:r>
              <a:rPr kumimoji="1" lang="en-US" altLang="ja-JP" sz="2000" b="1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often eat in class.</a:t>
            </a:r>
            <a:endParaRPr lang="en-US" altLang="ja-JP" sz="2000" dirty="0"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01E6AC95-E406-BECE-6F75-72B6E8BA9A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3590" y="373426"/>
            <a:ext cx="2222688" cy="1634869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2F52F771-0AEA-EB54-3A00-DC1D365713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3146" y="373426"/>
            <a:ext cx="1822398" cy="1762098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075FD869-8ED8-6190-7C2A-3A38A06716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9783" y="2292724"/>
            <a:ext cx="4065686" cy="2101366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7B7483D6-72DD-D4F6-0217-C4AB20CE65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21171" y="2034630"/>
            <a:ext cx="4473328" cy="2491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758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12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4" name="Rectangle 28">
            <a:extLst>
              <a:ext uri="{FF2B5EF4-FFF2-40B4-BE49-F238E27FC236}">
                <a16:creationId xmlns:a16="http://schemas.microsoft.com/office/drawing/2014/main" id="{22F15A2D-2324-487D-A02A-BF46C5C580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: Shape 30">
            <a:extLst>
              <a:ext uri="{FF2B5EF4-FFF2-40B4-BE49-F238E27FC236}">
                <a16:creationId xmlns:a16="http://schemas.microsoft.com/office/drawing/2014/main" id="{17A7F34E-D418-47E2-9F86-2C45BBC312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732" y="321733"/>
            <a:ext cx="11546828" cy="6214534"/>
          </a:xfrm>
          <a:custGeom>
            <a:avLst/>
            <a:gdLst>
              <a:gd name="connsiteX0" fmla="*/ 0 w 11546828"/>
              <a:gd name="connsiteY0" fmla="*/ 0 h 6214534"/>
              <a:gd name="connsiteX1" fmla="*/ 7965430 w 11546828"/>
              <a:gd name="connsiteY1" fmla="*/ 0 h 6214534"/>
              <a:gd name="connsiteX2" fmla="*/ 7965430 w 11546828"/>
              <a:gd name="connsiteY2" fmla="*/ 1786 h 6214534"/>
              <a:gd name="connsiteX3" fmla="*/ 11546828 w 11546828"/>
              <a:gd name="connsiteY3" fmla="*/ 1786 h 6214534"/>
              <a:gd name="connsiteX4" fmla="*/ 11546828 w 11546828"/>
              <a:gd name="connsiteY4" fmla="*/ 2866740 h 6214534"/>
              <a:gd name="connsiteX5" fmla="*/ 11225095 w 11546828"/>
              <a:gd name="connsiteY5" fmla="*/ 3179536 h 6214534"/>
              <a:gd name="connsiteX6" fmla="*/ 11225095 w 11546828"/>
              <a:gd name="connsiteY6" fmla="*/ 301542 h 6214534"/>
              <a:gd name="connsiteX7" fmla="*/ 320042 w 11546828"/>
              <a:gd name="connsiteY7" fmla="*/ 301542 h 6214534"/>
              <a:gd name="connsiteX8" fmla="*/ 320042 w 11546828"/>
              <a:gd name="connsiteY8" fmla="*/ 5909424 h 6214534"/>
              <a:gd name="connsiteX9" fmla="*/ 8417210 w 11546828"/>
              <a:gd name="connsiteY9" fmla="*/ 5909424 h 6214534"/>
              <a:gd name="connsiteX10" fmla="*/ 8103383 w 11546828"/>
              <a:gd name="connsiteY10" fmla="*/ 6214534 h 6214534"/>
              <a:gd name="connsiteX11" fmla="*/ 7222929 w 11546828"/>
              <a:gd name="connsiteY11" fmla="*/ 6214534 h 6214534"/>
              <a:gd name="connsiteX12" fmla="*/ 7222929 w 11546828"/>
              <a:gd name="connsiteY12" fmla="*/ 6212748 h 6214534"/>
              <a:gd name="connsiteX13" fmla="*/ 0 w 11546828"/>
              <a:gd name="connsiteY13" fmla="*/ 6212748 h 6214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546828" h="6214534">
                <a:moveTo>
                  <a:pt x="0" y="0"/>
                </a:moveTo>
                <a:lnTo>
                  <a:pt x="7965430" y="0"/>
                </a:lnTo>
                <a:lnTo>
                  <a:pt x="7965430" y="1786"/>
                </a:lnTo>
                <a:lnTo>
                  <a:pt x="11546828" y="1786"/>
                </a:lnTo>
                <a:lnTo>
                  <a:pt x="11546828" y="2866740"/>
                </a:lnTo>
                <a:lnTo>
                  <a:pt x="11225095" y="3179536"/>
                </a:lnTo>
                <a:lnTo>
                  <a:pt x="11225095" y="301542"/>
                </a:lnTo>
                <a:lnTo>
                  <a:pt x="320042" y="301542"/>
                </a:lnTo>
                <a:lnTo>
                  <a:pt x="320042" y="5909424"/>
                </a:lnTo>
                <a:lnTo>
                  <a:pt x="8417210" y="5909424"/>
                </a:lnTo>
                <a:lnTo>
                  <a:pt x="8103383" y="6214534"/>
                </a:lnTo>
                <a:lnTo>
                  <a:pt x="7222929" y="6214534"/>
                </a:lnTo>
                <a:lnTo>
                  <a:pt x="7222929" y="6212748"/>
                </a:lnTo>
                <a:lnTo>
                  <a:pt x="0" y="6212748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Right Triangle 32">
            <a:extLst>
              <a:ext uri="{FF2B5EF4-FFF2-40B4-BE49-F238E27FC236}">
                <a16:creationId xmlns:a16="http://schemas.microsoft.com/office/drawing/2014/main" id="{2AEAFA59-923A-4F54-8B49-44C970BCC3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4B18219-6F77-40C9-60A3-C425139A3F29}"/>
              </a:ext>
            </a:extLst>
          </p:cNvPr>
          <p:cNvSpPr txBox="1"/>
          <p:nvPr/>
        </p:nvSpPr>
        <p:spPr>
          <a:xfrm>
            <a:off x="3366190" y="4306300"/>
            <a:ext cx="6074626" cy="3715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" marR="0" lvl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110004020202020204"/>
                <a:ea typeface="游ゴシック" panose="020B0400000000000000" pitchFamily="50" charset="-128"/>
                <a:cs typeface="+mn-cs"/>
              </a:rPr>
              <a:t>ALT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110004020202020204"/>
                <a:ea typeface="游ゴシック" panose="020B0400000000000000" pitchFamily="50" charset="-128"/>
                <a:cs typeface="+mn-cs"/>
              </a:rPr>
              <a:t>の先生に、気になることを質問してみよう。</a:t>
            </a:r>
            <a:endParaRPr kumimoji="1" lang="en-US" altLang="ja-JP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110004020202020204"/>
              <a:ea typeface="游ゴシック" panose="020B0400000000000000" pitchFamily="50" charset="-128"/>
              <a:cs typeface="+mn-cs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1B588454-6A1B-FA01-182E-A225F796D1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8188" y="886397"/>
            <a:ext cx="3133916" cy="3330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126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8">
            <a:extLst>
              <a:ext uri="{FF2B5EF4-FFF2-40B4-BE49-F238E27FC236}">
                <a16:creationId xmlns:a16="http://schemas.microsoft.com/office/drawing/2014/main" id="{B9D7E975-9161-4F2D-AC53-69E1912F6B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図 2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51F731EA-4586-02F3-655F-D0FD43F9750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462" r="3151" b="2"/>
          <a:stretch/>
        </p:blipFill>
        <p:spPr>
          <a:xfrm>
            <a:off x="621675" y="623275"/>
            <a:ext cx="4032621" cy="5607882"/>
          </a:xfrm>
          <a:prstGeom prst="rect">
            <a:avLst/>
          </a:prstGeom>
        </p:spPr>
      </p:pic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2">
            <a:extLst>
              <a:ext uri="{FF2B5EF4-FFF2-40B4-BE49-F238E27FC236}">
                <a16:creationId xmlns:a16="http://schemas.microsoft.com/office/drawing/2014/main" id="{463E6235-1649-4B47-9862-4026FC473B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64989" y="623275"/>
            <a:ext cx="6581837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EB26D3D-BB21-4E02-842E-255E18E7B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0209" y="1056640"/>
            <a:ext cx="5799947" cy="349439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600" b="1" spc="200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Do American elementary schools have</a:t>
            </a:r>
            <a:br>
              <a:rPr lang="en-US" sz="5600" b="1" spc="200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</a:br>
            <a:r>
              <a:rPr lang="en-US" sz="5600" b="1" spc="200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</a:t>
            </a:r>
            <a:r>
              <a:rPr lang="ja-JP" altLang="en-US" sz="5600" b="1" spc="200" dirty="0">
                <a:latin typeface="ADLaM Display" panose="02010000000000000000" pitchFamily="2" charset="0"/>
                <a:cs typeface="ADLaM Display" panose="02010000000000000000" pitchFamily="2" charset="0"/>
              </a:rPr>
              <a:t>給食？</a:t>
            </a:r>
            <a:endParaRPr lang="en-US" sz="5600" b="1" spc="200" dirty="0"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6556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28" name="Rectangle 4104">
            <a:extLst>
              <a:ext uri="{FF2B5EF4-FFF2-40B4-BE49-F238E27FC236}">
                <a16:creationId xmlns:a16="http://schemas.microsoft.com/office/drawing/2014/main" id="{D880886B-02ED-4317-9236-CB60C22CF7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C8BA8B-48FF-4DC8-AE2B-00BCA4DBE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4419600"/>
            <a:ext cx="10908792" cy="120396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3600" b="1" kern="1200" dirty="0">
                <a:solidFill>
                  <a:schemeClr val="tx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Not really…American elementary schools have school lunch you can buy, but it is not mandatory.</a:t>
            </a:r>
          </a:p>
        </p:txBody>
      </p:sp>
      <p:sp>
        <p:nvSpPr>
          <p:cNvPr id="4129" name="sketch line">
            <a:extLst>
              <a:ext uri="{FF2B5EF4-FFF2-40B4-BE49-F238E27FC236}">
                <a16:creationId xmlns:a16="http://schemas.microsoft.com/office/drawing/2014/main" id="{28C31856-6ABF-41FD-B683-B06E5FFF92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50080" y="5598439"/>
            <a:ext cx="3291840" cy="18288"/>
          </a:xfrm>
          <a:custGeom>
            <a:avLst/>
            <a:gdLst>
              <a:gd name="connsiteX0" fmla="*/ 0 w 3291840"/>
              <a:gd name="connsiteY0" fmla="*/ 0 h 18288"/>
              <a:gd name="connsiteX1" fmla="*/ 658368 w 3291840"/>
              <a:gd name="connsiteY1" fmla="*/ 0 h 18288"/>
              <a:gd name="connsiteX2" fmla="*/ 1283818 w 3291840"/>
              <a:gd name="connsiteY2" fmla="*/ 0 h 18288"/>
              <a:gd name="connsiteX3" fmla="*/ 1909267 w 3291840"/>
              <a:gd name="connsiteY3" fmla="*/ 0 h 18288"/>
              <a:gd name="connsiteX4" fmla="*/ 2633472 w 3291840"/>
              <a:gd name="connsiteY4" fmla="*/ 0 h 18288"/>
              <a:gd name="connsiteX5" fmla="*/ 3291840 w 3291840"/>
              <a:gd name="connsiteY5" fmla="*/ 0 h 18288"/>
              <a:gd name="connsiteX6" fmla="*/ 3291840 w 3291840"/>
              <a:gd name="connsiteY6" fmla="*/ 18288 h 18288"/>
              <a:gd name="connsiteX7" fmla="*/ 2633472 w 3291840"/>
              <a:gd name="connsiteY7" fmla="*/ 18288 h 18288"/>
              <a:gd name="connsiteX8" fmla="*/ 2073859 w 3291840"/>
              <a:gd name="connsiteY8" fmla="*/ 18288 h 18288"/>
              <a:gd name="connsiteX9" fmla="*/ 1448410 w 3291840"/>
              <a:gd name="connsiteY9" fmla="*/ 18288 h 18288"/>
              <a:gd name="connsiteX10" fmla="*/ 822960 w 3291840"/>
              <a:gd name="connsiteY10" fmla="*/ 18288 h 18288"/>
              <a:gd name="connsiteX11" fmla="*/ 0 w 3291840"/>
              <a:gd name="connsiteY11" fmla="*/ 18288 h 18288"/>
              <a:gd name="connsiteX12" fmla="*/ 0 w 329184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91840" h="18288" fill="none" extrusionOk="0">
                <a:moveTo>
                  <a:pt x="0" y="0"/>
                </a:moveTo>
                <a:cubicBezTo>
                  <a:pt x="173077" y="-20031"/>
                  <a:pt x="443104" y="6424"/>
                  <a:pt x="658368" y="0"/>
                </a:cubicBezTo>
                <a:cubicBezTo>
                  <a:pt x="873632" y="-6424"/>
                  <a:pt x="1034028" y="11764"/>
                  <a:pt x="1283818" y="0"/>
                </a:cubicBezTo>
                <a:cubicBezTo>
                  <a:pt x="1533608" y="-11764"/>
                  <a:pt x="1691227" y="-30112"/>
                  <a:pt x="1909267" y="0"/>
                </a:cubicBezTo>
                <a:cubicBezTo>
                  <a:pt x="2127307" y="30112"/>
                  <a:pt x="2272465" y="-18735"/>
                  <a:pt x="2633472" y="0"/>
                </a:cubicBezTo>
                <a:cubicBezTo>
                  <a:pt x="2994479" y="18735"/>
                  <a:pt x="3023324" y="-32030"/>
                  <a:pt x="3291840" y="0"/>
                </a:cubicBezTo>
                <a:cubicBezTo>
                  <a:pt x="3291406" y="7551"/>
                  <a:pt x="3291373" y="9822"/>
                  <a:pt x="3291840" y="18288"/>
                </a:cubicBezTo>
                <a:cubicBezTo>
                  <a:pt x="3048445" y="38989"/>
                  <a:pt x="2846548" y="-14400"/>
                  <a:pt x="2633472" y="18288"/>
                </a:cubicBezTo>
                <a:cubicBezTo>
                  <a:pt x="2420396" y="50976"/>
                  <a:pt x="2304099" y="6336"/>
                  <a:pt x="2073859" y="18288"/>
                </a:cubicBezTo>
                <a:cubicBezTo>
                  <a:pt x="1843619" y="30240"/>
                  <a:pt x="1706926" y="10778"/>
                  <a:pt x="1448410" y="18288"/>
                </a:cubicBezTo>
                <a:cubicBezTo>
                  <a:pt x="1189894" y="25798"/>
                  <a:pt x="1002278" y="8992"/>
                  <a:pt x="822960" y="18288"/>
                </a:cubicBezTo>
                <a:cubicBezTo>
                  <a:pt x="643642" y="27585"/>
                  <a:pt x="307039" y="38051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291840" h="18288" stroke="0" extrusionOk="0">
                <a:moveTo>
                  <a:pt x="0" y="0"/>
                </a:moveTo>
                <a:cubicBezTo>
                  <a:pt x="195850" y="28018"/>
                  <a:pt x="434891" y="17390"/>
                  <a:pt x="592531" y="0"/>
                </a:cubicBezTo>
                <a:cubicBezTo>
                  <a:pt x="750171" y="-17390"/>
                  <a:pt x="1018709" y="32200"/>
                  <a:pt x="1316736" y="0"/>
                </a:cubicBezTo>
                <a:cubicBezTo>
                  <a:pt x="1614763" y="-32200"/>
                  <a:pt x="1696480" y="-11367"/>
                  <a:pt x="1876349" y="0"/>
                </a:cubicBezTo>
                <a:cubicBezTo>
                  <a:pt x="2056218" y="11367"/>
                  <a:pt x="2193364" y="13433"/>
                  <a:pt x="2435962" y="0"/>
                </a:cubicBezTo>
                <a:cubicBezTo>
                  <a:pt x="2678560" y="-13433"/>
                  <a:pt x="3010901" y="-42367"/>
                  <a:pt x="3291840" y="0"/>
                </a:cubicBezTo>
                <a:cubicBezTo>
                  <a:pt x="3291758" y="4406"/>
                  <a:pt x="3291751" y="9982"/>
                  <a:pt x="3291840" y="18288"/>
                </a:cubicBezTo>
                <a:cubicBezTo>
                  <a:pt x="3108993" y="14228"/>
                  <a:pt x="2952658" y="46900"/>
                  <a:pt x="2666390" y="18288"/>
                </a:cubicBezTo>
                <a:cubicBezTo>
                  <a:pt x="2380122" y="-10324"/>
                  <a:pt x="2263855" y="41055"/>
                  <a:pt x="2040941" y="18288"/>
                </a:cubicBezTo>
                <a:cubicBezTo>
                  <a:pt x="1818027" y="-4479"/>
                  <a:pt x="1675097" y="6509"/>
                  <a:pt x="1415491" y="18288"/>
                </a:cubicBezTo>
                <a:cubicBezTo>
                  <a:pt x="1155885" y="30068"/>
                  <a:pt x="852976" y="36210"/>
                  <a:pt x="691286" y="18288"/>
                </a:cubicBezTo>
                <a:cubicBezTo>
                  <a:pt x="529596" y="366"/>
                  <a:pt x="187183" y="13912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5B1C83E1-1055-9B51-AB3F-CABAD897E4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3" y="216309"/>
            <a:ext cx="5956629" cy="4090219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9F6BD432-C83D-380D-1579-79F6B166BD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3444" y="216309"/>
            <a:ext cx="6033074" cy="4090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534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B9D7E975-9161-4F2D-AC53-69E1912F6B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D03F3A02-1CBD-9DAE-60E3-924D219EC70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556"/>
          <a:stretch/>
        </p:blipFill>
        <p:spPr>
          <a:xfrm>
            <a:off x="783040" y="1482552"/>
            <a:ext cx="6589537" cy="3706630"/>
          </a:xfrm>
          <a:prstGeom prst="rect">
            <a:avLst/>
          </a:prstGeom>
        </p:spPr>
      </p:pic>
      <p:sp>
        <p:nvSpPr>
          <p:cNvPr id="29" name="Right Triangle 28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63E6235-1649-4B47-9862-4026FC473B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3" y="623275"/>
            <a:ext cx="401217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A3ACE81-05F2-4F80-98E4-BAD439682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52497" y="1056640"/>
            <a:ext cx="3197660" cy="312574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 b="1" kern="1200" spc="200" dirty="0">
                <a:solidFill>
                  <a:schemeClr val="tx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Do Americans take baths or showers?</a:t>
            </a:r>
          </a:p>
        </p:txBody>
      </p:sp>
    </p:spTree>
    <p:extLst>
      <p:ext uri="{BB962C8B-B14F-4D97-AF65-F5344CB8AC3E}">
        <p14:creationId xmlns:p14="http://schemas.microsoft.com/office/powerpoint/2010/main" val="2677347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8A94871E-96FC-4ADE-815B-41A636E34F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42F6E5B4-1DA5-4C3D-97C8-0F55C89610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0040"/>
            <a:ext cx="6692827" cy="389266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/>
            <a:r>
              <a:rPr lang="en-US" sz="6600" b="1" kern="1200" dirty="0">
                <a:solidFill>
                  <a:schemeClr val="tx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Most Americans take showers!</a:t>
            </a:r>
          </a:p>
        </p:txBody>
      </p:sp>
      <p:sp>
        <p:nvSpPr>
          <p:cNvPr id="14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4562" y="440926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563791 w 4243589"/>
              <a:gd name="connsiteY1" fmla="*/ 0 h 18288"/>
              <a:gd name="connsiteX2" fmla="*/ 1042710 w 4243589"/>
              <a:gd name="connsiteY2" fmla="*/ 0 h 18288"/>
              <a:gd name="connsiteX3" fmla="*/ 1564066 w 4243589"/>
              <a:gd name="connsiteY3" fmla="*/ 0 h 18288"/>
              <a:gd name="connsiteX4" fmla="*/ 2212729 w 4243589"/>
              <a:gd name="connsiteY4" fmla="*/ 0 h 18288"/>
              <a:gd name="connsiteX5" fmla="*/ 2776520 w 4243589"/>
              <a:gd name="connsiteY5" fmla="*/ 0 h 18288"/>
              <a:gd name="connsiteX6" fmla="*/ 3297875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637362 w 4243589"/>
              <a:gd name="connsiteY9" fmla="*/ 18288 h 18288"/>
              <a:gd name="connsiteX10" fmla="*/ 3116007 w 4243589"/>
              <a:gd name="connsiteY10" fmla="*/ 18288 h 18288"/>
              <a:gd name="connsiteX11" fmla="*/ 2424908 w 4243589"/>
              <a:gd name="connsiteY11" fmla="*/ 18288 h 18288"/>
              <a:gd name="connsiteX12" fmla="*/ 1861117 w 4243589"/>
              <a:gd name="connsiteY12" fmla="*/ 18288 h 18288"/>
              <a:gd name="connsiteX13" fmla="*/ 1382198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3987" y="7429"/>
                  <a:pt x="4243569" y="10822"/>
                  <a:pt x="4243589" y="18288"/>
                </a:cubicBezTo>
                <a:cubicBezTo>
                  <a:pt x="4112949" y="-2855"/>
                  <a:pt x="3928037" y="1831"/>
                  <a:pt x="3637362" y="18288"/>
                </a:cubicBezTo>
                <a:cubicBezTo>
                  <a:pt x="3346687" y="34745"/>
                  <a:pt x="3254446" y="26669"/>
                  <a:pt x="3116007" y="18288"/>
                </a:cubicBezTo>
                <a:cubicBezTo>
                  <a:pt x="2977569" y="9907"/>
                  <a:pt x="2620228" y="28873"/>
                  <a:pt x="2424908" y="18288"/>
                </a:cubicBezTo>
                <a:cubicBezTo>
                  <a:pt x="2229588" y="7703"/>
                  <a:pt x="2088287" y="-3854"/>
                  <a:pt x="1861117" y="18288"/>
                </a:cubicBezTo>
                <a:cubicBezTo>
                  <a:pt x="1633947" y="40430"/>
                  <a:pt x="1502447" y="-871"/>
                  <a:pt x="1382198" y="18288"/>
                </a:cubicBezTo>
                <a:cubicBezTo>
                  <a:pt x="1261949" y="37447"/>
                  <a:pt x="1045440" y="28353"/>
                  <a:pt x="733535" y="18288"/>
                </a:cubicBezTo>
                <a:cubicBezTo>
                  <a:pt x="421630" y="8223"/>
                  <a:pt x="341257" y="-18359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2703" y="5429"/>
                  <a:pt x="4244410" y="14046"/>
                  <a:pt x="4243589" y="18288"/>
                </a:cubicBezTo>
                <a:cubicBezTo>
                  <a:pt x="4130424" y="-1240"/>
                  <a:pt x="3932803" y="42249"/>
                  <a:pt x="3722234" y="18288"/>
                </a:cubicBezTo>
                <a:cubicBezTo>
                  <a:pt x="3511665" y="-5673"/>
                  <a:pt x="3269903" y="45994"/>
                  <a:pt x="3116007" y="18288"/>
                </a:cubicBezTo>
                <a:cubicBezTo>
                  <a:pt x="2962111" y="-9418"/>
                  <a:pt x="2744280" y="23224"/>
                  <a:pt x="2509780" y="18288"/>
                </a:cubicBezTo>
                <a:cubicBezTo>
                  <a:pt x="2275280" y="13352"/>
                  <a:pt x="2066059" y="43664"/>
                  <a:pt x="1945989" y="18288"/>
                </a:cubicBezTo>
                <a:cubicBezTo>
                  <a:pt x="1825919" y="-7088"/>
                  <a:pt x="1407329" y="12616"/>
                  <a:pt x="1254890" y="18288"/>
                </a:cubicBezTo>
                <a:cubicBezTo>
                  <a:pt x="1102451" y="23960"/>
                  <a:pt x="837950" y="31673"/>
                  <a:pt x="563791" y="18288"/>
                </a:cubicBezTo>
                <a:cubicBezTo>
                  <a:pt x="289632" y="4903"/>
                  <a:pt x="132768" y="7105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7FF8C603-D8BC-A25B-1CF0-C0F4D992A9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2907" y="217193"/>
            <a:ext cx="4012474" cy="5592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949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9">
            <a:extLst>
              <a:ext uri="{FF2B5EF4-FFF2-40B4-BE49-F238E27FC236}">
                <a16:creationId xmlns:a16="http://schemas.microsoft.com/office/drawing/2014/main" id="{19D32F93-50AC-4C46-A5DB-291C60DDB7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ight Triangle 11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ectangle 13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93A470-2FD8-4776-9B8B-E8ABC2DB2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200" y="1036674"/>
            <a:ext cx="4377662" cy="351436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500" b="1" kern="1200" dirty="0">
                <a:solidFill>
                  <a:schemeClr val="tx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Do Americans take showers</a:t>
            </a:r>
            <a:br>
              <a:rPr lang="en-US" sz="4500" b="1" kern="1200" dirty="0">
                <a:solidFill>
                  <a:schemeClr val="tx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</a:br>
            <a:r>
              <a:rPr lang="en-US" sz="4500" b="1" kern="1200" dirty="0">
                <a:solidFill>
                  <a:schemeClr val="tx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in the</a:t>
            </a:r>
            <a:r>
              <a:rPr lang="ja-JP" altLang="en-US" sz="4500" b="1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</a:t>
            </a:r>
            <a:r>
              <a:rPr lang="en-US" sz="4500" b="1" kern="1200" dirty="0">
                <a:solidFill>
                  <a:schemeClr val="tx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morning or at night?</a:t>
            </a:r>
            <a:endParaRPr lang="en-US" sz="4500" kern="1200" dirty="0">
              <a:solidFill>
                <a:schemeClr val="tx1"/>
              </a:solidFill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FCFCCC43-566E-98FA-03D0-A4E73E3174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2862" y="1786177"/>
            <a:ext cx="4811872" cy="2718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493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665DBBEF-238B-476B-96AB-8AAC3224EC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E5BF799-C3B5-4637-88EF-7DFB52EABA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82" y="639193"/>
            <a:ext cx="3571810" cy="3573516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l"/>
            <a:r>
              <a:rPr lang="en-US" sz="5100" b="1" kern="1200" dirty="0">
                <a:solidFill>
                  <a:schemeClr val="tx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Both!</a:t>
            </a:r>
            <a:br>
              <a:rPr lang="en-US" sz="5100" b="1" kern="1200" dirty="0">
                <a:solidFill>
                  <a:schemeClr val="tx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</a:br>
            <a:r>
              <a:rPr lang="en-US" sz="5100" b="1" kern="1200" dirty="0">
                <a:solidFill>
                  <a:schemeClr val="tx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Depends on the person’s preference.</a:t>
            </a:r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4409267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ECDEAAB4-FF93-6731-3C92-56E67C671F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4296" y="1214826"/>
            <a:ext cx="7214616" cy="4400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84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9">
            <a:extLst>
              <a:ext uri="{FF2B5EF4-FFF2-40B4-BE49-F238E27FC236}">
                <a16:creationId xmlns:a16="http://schemas.microsoft.com/office/drawing/2014/main" id="{19D32F93-50AC-4C46-A5DB-291C60DDB7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ight Triangle 11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ectangle 13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93A470-2FD8-4776-9B8B-E8ABC2DB2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201" y="1036674"/>
            <a:ext cx="3689096" cy="351436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500" b="1" kern="1200" dirty="0">
                <a:solidFill>
                  <a:schemeClr val="tx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Do Americans </a:t>
            </a:r>
            <a:r>
              <a:rPr lang="en-US" sz="4500" b="1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eat miso soup in the morning</a:t>
            </a:r>
            <a:r>
              <a:rPr lang="en-US" sz="4500" b="1" kern="1200" dirty="0">
                <a:solidFill>
                  <a:schemeClr val="tx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?</a:t>
            </a:r>
            <a:endParaRPr lang="en-US" sz="4500" kern="1200" dirty="0">
              <a:solidFill>
                <a:schemeClr val="tx1"/>
              </a:solidFill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65393F9C-7B92-1512-26A6-114941109F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9687" y="1468466"/>
            <a:ext cx="4408484" cy="373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657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8" name="Rectangle 16">
            <a:extLst>
              <a:ext uri="{FF2B5EF4-FFF2-40B4-BE49-F238E27FC236}">
                <a16:creationId xmlns:a16="http://schemas.microsoft.com/office/drawing/2014/main" id="{93245F62-CCC4-49E4-B95B-EA6C1E7905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E5BF799-C3B5-4637-88EF-7DFB52EABA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289" y="3839526"/>
            <a:ext cx="10909640" cy="1687814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5100" b="1" kern="1200" dirty="0">
                <a:solidFill>
                  <a:schemeClr val="tx1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Americans often eat cereal, pancakes, waffles, anything that is quick.</a:t>
            </a:r>
          </a:p>
        </p:txBody>
      </p:sp>
      <p:sp>
        <p:nvSpPr>
          <p:cNvPr id="49" name="sketch line">
            <a:extLst>
              <a:ext uri="{FF2B5EF4-FFF2-40B4-BE49-F238E27FC236}">
                <a16:creationId xmlns:a16="http://schemas.microsoft.com/office/drawing/2014/main" id="{E6C0DD6B-6AA3-448F-9B99-8386295BC1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07702" y="5509052"/>
            <a:ext cx="4572000" cy="18288"/>
          </a:xfrm>
          <a:custGeom>
            <a:avLst/>
            <a:gdLst>
              <a:gd name="connsiteX0" fmla="*/ 0 w 4572000"/>
              <a:gd name="connsiteY0" fmla="*/ 0 h 18288"/>
              <a:gd name="connsiteX1" fmla="*/ 515983 w 4572000"/>
              <a:gd name="connsiteY1" fmla="*/ 0 h 18288"/>
              <a:gd name="connsiteX2" fmla="*/ 1031966 w 4572000"/>
              <a:gd name="connsiteY2" fmla="*/ 0 h 18288"/>
              <a:gd name="connsiteX3" fmla="*/ 1639389 w 4572000"/>
              <a:gd name="connsiteY3" fmla="*/ 0 h 18288"/>
              <a:gd name="connsiteX4" fmla="*/ 2383971 w 4572000"/>
              <a:gd name="connsiteY4" fmla="*/ 0 h 18288"/>
              <a:gd name="connsiteX5" fmla="*/ 2945674 w 4572000"/>
              <a:gd name="connsiteY5" fmla="*/ 0 h 18288"/>
              <a:gd name="connsiteX6" fmla="*/ 3507377 w 4572000"/>
              <a:gd name="connsiteY6" fmla="*/ 0 h 18288"/>
              <a:gd name="connsiteX7" fmla="*/ 4572000 w 4572000"/>
              <a:gd name="connsiteY7" fmla="*/ 0 h 18288"/>
              <a:gd name="connsiteX8" fmla="*/ 4572000 w 4572000"/>
              <a:gd name="connsiteY8" fmla="*/ 18288 h 18288"/>
              <a:gd name="connsiteX9" fmla="*/ 3873137 w 4572000"/>
              <a:gd name="connsiteY9" fmla="*/ 18288 h 18288"/>
              <a:gd name="connsiteX10" fmla="*/ 3311434 w 4572000"/>
              <a:gd name="connsiteY10" fmla="*/ 18288 h 18288"/>
              <a:gd name="connsiteX11" fmla="*/ 2749731 w 4572000"/>
              <a:gd name="connsiteY11" fmla="*/ 18288 h 18288"/>
              <a:gd name="connsiteX12" fmla="*/ 2050869 w 4572000"/>
              <a:gd name="connsiteY12" fmla="*/ 18288 h 18288"/>
              <a:gd name="connsiteX13" fmla="*/ 1306286 w 4572000"/>
              <a:gd name="connsiteY13" fmla="*/ 18288 h 18288"/>
              <a:gd name="connsiteX14" fmla="*/ 790303 w 4572000"/>
              <a:gd name="connsiteY14" fmla="*/ 18288 h 18288"/>
              <a:gd name="connsiteX15" fmla="*/ 0 w 4572000"/>
              <a:gd name="connsiteY15" fmla="*/ 18288 h 18288"/>
              <a:gd name="connsiteX16" fmla="*/ 0 w 457200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72000" h="18288" fill="none" extrusionOk="0">
                <a:moveTo>
                  <a:pt x="0" y="0"/>
                </a:moveTo>
                <a:cubicBezTo>
                  <a:pt x="105156" y="-20963"/>
                  <a:pt x="340432" y="822"/>
                  <a:pt x="515983" y="0"/>
                </a:cubicBezTo>
                <a:cubicBezTo>
                  <a:pt x="691534" y="-822"/>
                  <a:pt x="850679" y="16479"/>
                  <a:pt x="1031966" y="0"/>
                </a:cubicBezTo>
                <a:cubicBezTo>
                  <a:pt x="1213253" y="-16479"/>
                  <a:pt x="1443646" y="-18730"/>
                  <a:pt x="1639389" y="0"/>
                </a:cubicBezTo>
                <a:cubicBezTo>
                  <a:pt x="1835132" y="18730"/>
                  <a:pt x="2159975" y="18531"/>
                  <a:pt x="2383971" y="0"/>
                </a:cubicBezTo>
                <a:cubicBezTo>
                  <a:pt x="2607967" y="-18531"/>
                  <a:pt x="2719096" y="-12030"/>
                  <a:pt x="2945674" y="0"/>
                </a:cubicBezTo>
                <a:cubicBezTo>
                  <a:pt x="3172252" y="12030"/>
                  <a:pt x="3269167" y="27666"/>
                  <a:pt x="3507377" y="0"/>
                </a:cubicBezTo>
                <a:cubicBezTo>
                  <a:pt x="3745587" y="-27666"/>
                  <a:pt x="4116741" y="18705"/>
                  <a:pt x="4572000" y="0"/>
                </a:cubicBezTo>
                <a:cubicBezTo>
                  <a:pt x="4572895" y="8974"/>
                  <a:pt x="4571454" y="9359"/>
                  <a:pt x="4572000" y="18288"/>
                </a:cubicBezTo>
                <a:cubicBezTo>
                  <a:pt x="4374698" y="3942"/>
                  <a:pt x="4098874" y="-11042"/>
                  <a:pt x="3873137" y="18288"/>
                </a:cubicBezTo>
                <a:cubicBezTo>
                  <a:pt x="3647400" y="47618"/>
                  <a:pt x="3517055" y="5421"/>
                  <a:pt x="3311434" y="18288"/>
                </a:cubicBezTo>
                <a:cubicBezTo>
                  <a:pt x="3105813" y="31155"/>
                  <a:pt x="3025168" y="17856"/>
                  <a:pt x="2749731" y="18288"/>
                </a:cubicBezTo>
                <a:cubicBezTo>
                  <a:pt x="2474294" y="18720"/>
                  <a:pt x="2291766" y="-14168"/>
                  <a:pt x="2050869" y="18288"/>
                </a:cubicBezTo>
                <a:cubicBezTo>
                  <a:pt x="1809972" y="50744"/>
                  <a:pt x="1540276" y="46798"/>
                  <a:pt x="1306286" y="18288"/>
                </a:cubicBezTo>
                <a:cubicBezTo>
                  <a:pt x="1072296" y="-10222"/>
                  <a:pt x="972445" y="19645"/>
                  <a:pt x="790303" y="18288"/>
                </a:cubicBezTo>
                <a:cubicBezTo>
                  <a:pt x="608161" y="16931"/>
                  <a:pt x="200981" y="8241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572000" h="18288" stroke="0" extrusionOk="0">
                <a:moveTo>
                  <a:pt x="0" y="0"/>
                </a:moveTo>
                <a:cubicBezTo>
                  <a:pt x="143285" y="-9565"/>
                  <a:pt x="327959" y="-11498"/>
                  <a:pt x="561703" y="0"/>
                </a:cubicBezTo>
                <a:cubicBezTo>
                  <a:pt x="795447" y="11498"/>
                  <a:pt x="838260" y="18255"/>
                  <a:pt x="1077686" y="0"/>
                </a:cubicBezTo>
                <a:cubicBezTo>
                  <a:pt x="1317112" y="-18255"/>
                  <a:pt x="1437472" y="23514"/>
                  <a:pt x="1639389" y="0"/>
                </a:cubicBezTo>
                <a:cubicBezTo>
                  <a:pt x="1841306" y="-23514"/>
                  <a:pt x="2037142" y="-12551"/>
                  <a:pt x="2292531" y="0"/>
                </a:cubicBezTo>
                <a:cubicBezTo>
                  <a:pt x="2547920" y="12551"/>
                  <a:pt x="2810436" y="-20352"/>
                  <a:pt x="2991394" y="0"/>
                </a:cubicBezTo>
                <a:cubicBezTo>
                  <a:pt x="3172352" y="20352"/>
                  <a:pt x="3530025" y="-13347"/>
                  <a:pt x="3735977" y="0"/>
                </a:cubicBezTo>
                <a:cubicBezTo>
                  <a:pt x="3941929" y="13347"/>
                  <a:pt x="4161497" y="34086"/>
                  <a:pt x="4572000" y="0"/>
                </a:cubicBezTo>
                <a:cubicBezTo>
                  <a:pt x="4571545" y="6162"/>
                  <a:pt x="4571903" y="11775"/>
                  <a:pt x="4572000" y="18288"/>
                </a:cubicBezTo>
                <a:cubicBezTo>
                  <a:pt x="4228040" y="36490"/>
                  <a:pt x="4199736" y="42557"/>
                  <a:pt x="3873137" y="18288"/>
                </a:cubicBezTo>
                <a:cubicBezTo>
                  <a:pt x="3546538" y="-5981"/>
                  <a:pt x="3472124" y="16809"/>
                  <a:pt x="3128554" y="18288"/>
                </a:cubicBezTo>
                <a:cubicBezTo>
                  <a:pt x="2784984" y="19767"/>
                  <a:pt x="2735896" y="-17781"/>
                  <a:pt x="2383971" y="18288"/>
                </a:cubicBezTo>
                <a:cubicBezTo>
                  <a:pt x="2032046" y="54357"/>
                  <a:pt x="2019324" y="2920"/>
                  <a:pt x="1867989" y="18288"/>
                </a:cubicBezTo>
                <a:cubicBezTo>
                  <a:pt x="1716654" y="33656"/>
                  <a:pt x="1418675" y="32575"/>
                  <a:pt x="1169126" y="18288"/>
                </a:cubicBezTo>
                <a:cubicBezTo>
                  <a:pt x="919577" y="4001"/>
                  <a:pt x="798537" y="16165"/>
                  <a:pt x="561703" y="18288"/>
                </a:cubicBezTo>
                <a:cubicBezTo>
                  <a:pt x="324869" y="20411"/>
                  <a:pt x="221395" y="-912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C93A1CC1-D2CE-11DD-65D7-9DBACD7A4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3446" y="-20592"/>
            <a:ext cx="6858594" cy="4198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672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20069</TotalTime>
  <Words>157</Words>
  <Application>Microsoft Office PowerPoint</Application>
  <PresentationFormat>ワイド画面</PresentationFormat>
  <Paragraphs>26</Paragraphs>
  <Slides>13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13</vt:i4>
      </vt:variant>
    </vt:vector>
  </HeadingPairs>
  <TitlesOfParts>
    <vt:vector size="22" baseType="lpstr">
      <vt:lpstr>游ゴシック Light</vt:lpstr>
      <vt:lpstr>ADLaM Display</vt:lpstr>
      <vt:lpstr>Arial</vt:lpstr>
      <vt:lpstr>Calibri</vt:lpstr>
      <vt:lpstr>Calibri Light</vt:lpstr>
      <vt:lpstr>Wingdings 2</vt:lpstr>
      <vt:lpstr>游ゴシック</vt:lpstr>
      <vt:lpstr>HDOfficeLightV0</vt:lpstr>
      <vt:lpstr>Office テーマ</vt:lpstr>
      <vt:lpstr> American Schedule</vt:lpstr>
      <vt:lpstr>Do American elementary schools have  給食？</vt:lpstr>
      <vt:lpstr>Not really…American elementary schools have school lunch you can buy, but it is not mandatory.</vt:lpstr>
      <vt:lpstr>Do Americans take baths or showers?</vt:lpstr>
      <vt:lpstr>Most Americans take showers!</vt:lpstr>
      <vt:lpstr>Do Americans take showers in the morning or at night?</vt:lpstr>
      <vt:lpstr>Both! Depends on the person’s preference.</vt:lpstr>
      <vt:lpstr>Do Americans eat miso soup in the morning?</vt:lpstr>
      <vt:lpstr>Americans often eat cereal, pancakes, waffles, anything that is quick.</vt:lpstr>
      <vt:lpstr>Do you think American students can eat snacks or drink in class?</vt:lpstr>
      <vt:lpstr>PowerPoint プレゼンテーション</vt:lpstr>
      <vt:lpstr>Elementary students  can drink water  but cannot eat.  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Culture Check! American Schedule</dc:title>
  <dc:creator>Windows User</dc:creator>
  <cp:lastModifiedBy>朋子 岡田</cp:lastModifiedBy>
  <cp:revision>19</cp:revision>
  <dcterms:created xsi:type="dcterms:W3CDTF">2019-09-24T06:54:08Z</dcterms:created>
  <dcterms:modified xsi:type="dcterms:W3CDTF">2024-10-15T16:51:30Z</dcterms:modified>
</cp:coreProperties>
</file>